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39"/>
  </p:notesMasterIdLst>
  <p:sldIdLst>
    <p:sldId id="256" r:id="rId2"/>
    <p:sldId id="317" r:id="rId3"/>
    <p:sldId id="258" r:id="rId4"/>
    <p:sldId id="295" r:id="rId5"/>
    <p:sldId id="296" r:id="rId6"/>
    <p:sldId id="297" r:id="rId7"/>
    <p:sldId id="298" r:id="rId8"/>
    <p:sldId id="299" r:id="rId9"/>
    <p:sldId id="318" r:id="rId10"/>
    <p:sldId id="319" r:id="rId11"/>
    <p:sldId id="300" r:id="rId12"/>
    <p:sldId id="321" r:id="rId13"/>
    <p:sldId id="320" r:id="rId14"/>
    <p:sldId id="322" r:id="rId15"/>
    <p:sldId id="301" r:id="rId16"/>
    <p:sldId id="323" r:id="rId17"/>
    <p:sldId id="302" r:id="rId18"/>
    <p:sldId id="303" r:id="rId19"/>
    <p:sldId id="304" r:id="rId20"/>
    <p:sldId id="324" r:id="rId21"/>
    <p:sldId id="325" r:id="rId22"/>
    <p:sldId id="305" r:id="rId23"/>
    <p:sldId id="326" r:id="rId24"/>
    <p:sldId id="306" r:id="rId25"/>
    <p:sldId id="307" r:id="rId26"/>
    <p:sldId id="327" r:id="rId27"/>
    <p:sldId id="308" r:id="rId28"/>
    <p:sldId id="309" r:id="rId29"/>
    <p:sldId id="310" r:id="rId30"/>
    <p:sldId id="328" r:id="rId31"/>
    <p:sldId id="311" r:id="rId32"/>
    <p:sldId id="312" r:id="rId33"/>
    <p:sldId id="313" r:id="rId34"/>
    <p:sldId id="314" r:id="rId35"/>
    <p:sldId id="315" r:id="rId36"/>
    <p:sldId id="316" r:id="rId37"/>
    <p:sldId id="329"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0"/>
    <p:restoredTop sz="96433" autoAdjust="0"/>
  </p:normalViewPr>
  <p:slideViewPr>
    <p:cSldViewPr>
      <p:cViewPr varScale="1">
        <p:scale>
          <a:sx n="118" d="100"/>
          <a:sy n="118" d="100"/>
        </p:scale>
        <p:origin x="-79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838200"/>
          </a:xfrm>
        </p:spPr>
        <p:txBody>
          <a:bodyPr>
            <a:noAutofit/>
          </a:bodyPr>
          <a:lstStyle/>
          <a:p>
            <a:pPr lvl="0"/>
            <a:r>
              <a:rPr lang="en-US" sz="2400" dirty="0"/>
              <a:t>Example A.1, Solution </a:t>
            </a:r>
            <a:r>
              <a:rPr lang="en-US" sz="2400" dirty="0" smtClean="0"/>
              <a:t>(Cont’d)</a:t>
            </a:r>
            <a:endParaRPr lang="en-US" sz="2400" dirty="0"/>
          </a:p>
        </p:txBody>
      </p:sp>
      <p:sp>
        <p:nvSpPr>
          <p:cNvPr id="7" name="Content Placeholder 6"/>
          <p:cNvSpPr>
            <a:spLocks noGrp="1"/>
          </p:cNvSpPr>
          <p:nvPr>
            <p:ph idx="1"/>
          </p:nvPr>
        </p:nvSpPr>
        <p:spPr>
          <a:xfrm>
            <a:off x="990600" y="838200"/>
            <a:ext cx="7696200" cy="914400"/>
          </a:xfrm>
        </p:spPr>
        <p:txBody>
          <a:bodyPr>
            <a:noAutofit/>
          </a:bodyPr>
          <a:lstStyle/>
          <a:p>
            <a:pPr lvl="0"/>
            <a:r>
              <a:rPr lang="en-US" sz="2000" dirty="0" smtClean="0"/>
              <a:t>Step </a:t>
            </a:r>
            <a:r>
              <a:rPr lang="en-US" sz="2000" dirty="0"/>
              <a:t>2: Plot the constraints on the graph with the decision variables and identify the feasible region</a:t>
            </a:r>
            <a:r>
              <a:rPr lang="en-US" sz="2000" dirty="0" smtClean="0"/>
              <a:t>.</a:t>
            </a:r>
            <a:endParaRPr lang="en-US" sz="2000" dirty="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10</a:t>
            </a:fld>
            <a:endParaRPr lang="en-US" dirty="0"/>
          </a:p>
        </p:txBody>
      </p:sp>
      <p:sp>
        <p:nvSpPr>
          <p:cNvPr id="8" name="Footer Placeholder 3"/>
          <p:cNvSpPr>
            <a:spLocks noGrp="1"/>
          </p:cNvSpPr>
          <p:nvPr>
            <p:ph type="ftr" sz="quarter" idx="11"/>
          </p:nvPr>
        </p:nvSpPr>
        <p:spPr>
          <a:xfrm>
            <a:off x="609600" y="6553200"/>
            <a:ext cx="6477000" cy="301428"/>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599" y="1524000"/>
            <a:ext cx="6166141"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4895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pPr lvl="0"/>
            <a:r>
              <a:rPr lang="en-US" sz="2400" dirty="0"/>
              <a:t>Example A.1, Solution (Cont’d)</a:t>
            </a:r>
          </a:p>
        </p:txBody>
      </p:sp>
      <p:sp>
        <p:nvSpPr>
          <p:cNvPr id="5" name="Slide Number Placeholder 4"/>
          <p:cNvSpPr>
            <a:spLocks noGrp="1"/>
          </p:cNvSpPr>
          <p:nvPr>
            <p:ph type="sldNum" sz="quarter" idx="12"/>
          </p:nvPr>
        </p:nvSpPr>
        <p:spPr>
          <a:xfrm>
            <a:off x="8686800" y="6629400"/>
            <a:ext cx="457200" cy="230198"/>
          </a:xfrm>
        </p:spPr>
        <p:txBody>
          <a:bodyPr/>
          <a:lstStyle/>
          <a:p>
            <a:fld id="{B6F15528-21DE-4FAA-801E-634DDDAF4B2B}" type="slidenum">
              <a:rPr lang="en-US" smtClean="0"/>
              <a:pPr/>
              <a:t>11</a:t>
            </a:fld>
            <a:endParaRPr lang="en-US" dirty="0"/>
          </a:p>
        </p:txBody>
      </p:sp>
      <p:sp>
        <p:nvSpPr>
          <p:cNvPr id="8" name="Footer Placeholder 3"/>
          <p:cNvSpPr>
            <a:spLocks noGrp="1"/>
          </p:cNvSpPr>
          <p:nvPr>
            <p:ph type="ftr" sz="quarter" idx="11"/>
          </p:nvPr>
        </p:nvSpPr>
        <p:spPr>
          <a:xfrm>
            <a:off x="609600" y="6553200"/>
            <a:ext cx="7010400" cy="298306"/>
          </a:xfrm>
        </p:spPr>
        <p:txBody>
          <a:bodyPr/>
          <a:lstStyle/>
          <a:p>
            <a:r>
              <a:rPr lang="en-US" dirty="0" err="1" smtClean="0"/>
              <a:t>Venkataraman</a:t>
            </a:r>
            <a:r>
              <a:rPr lang="en-US" dirty="0" smtClean="0"/>
              <a:t>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914400"/>
            <a:ext cx="6477000" cy="5625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35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152400"/>
            <a:ext cx="7696200" cy="685800"/>
          </a:xfrm>
        </p:spPr>
        <p:txBody>
          <a:bodyPr>
            <a:noAutofit/>
          </a:bodyPr>
          <a:lstStyle/>
          <a:p>
            <a:pPr lvl="0"/>
            <a:r>
              <a:rPr lang="en-US" sz="2400" dirty="0"/>
              <a:t>Example A.1, Solution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798" y="799763"/>
            <a:ext cx="6431403"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59358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457200"/>
          </a:xfrm>
        </p:spPr>
        <p:txBody>
          <a:bodyPr>
            <a:noAutofit/>
          </a:bodyPr>
          <a:lstStyle/>
          <a:p>
            <a:pPr lvl="0"/>
            <a:r>
              <a:rPr lang="en-US" sz="2000" dirty="0"/>
              <a:t>Example A.1, Solution (Cont’d)</a:t>
            </a:r>
          </a:p>
        </p:txBody>
      </p:sp>
      <p:sp>
        <p:nvSpPr>
          <p:cNvPr id="5" name="Slide Number Placeholder 4"/>
          <p:cNvSpPr>
            <a:spLocks noGrp="1"/>
          </p:cNvSpPr>
          <p:nvPr>
            <p:ph type="sldNum" sz="quarter" idx="12"/>
          </p:nvPr>
        </p:nvSpPr>
        <p:spPr>
          <a:xfrm>
            <a:off x="8763000" y="6553200"/>
            <a:ext cx="381000" cy="300080"/>
          </a:xfrm>
        </p:spPr>
        <p:txBody>
          <a:bodyPr/>
          <a:lstStyle/>
          <a:p>
            <a:fld id="{B6F15528-21DE-4FAA-801E-634DDDAF4B2B}" type="slidenum">
              <a:rPr lang="en-US" smtClean="0"/>
              <a:pPr/>
              <a:t>13</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sp>
        <p:nvSpPr>
          <p:cNvPr id="2" name="Rectangle 1"/>
          <p:cNvSpPr/>
          <p:nvPr/>
        </p:nvSpPr>
        <p:spPr>
          <a:xfrm>
            <a:off x="1066800" y="577334"/>
            <a:ext cx="7315200" cy="369332"/>
          </a:xfrm>
          <a:prstGeom prst="rect">
            <a:avLst/>
          </a:prstGeom>
        </p:spPr>
        <p:txBody>
          <a:bodyPr wrap="square">
            <a:spAutoFit/>
          </a:bodyPr>
          <a:lstStyle/>
          <a:p>
            <a:pPr marL="285750" lvl="0" indent="-285750">
              <a:buFont typeface="Arial" panose="020B0604020202020204" pitchFamily="34" charset="0"/>
              <a:buChar char="•"/>
            </a:pPr>
            <a:r>
              <a:rPr lang="en-US" dirty="0"/>
              <a:t>Step 3: Finding the optimal solution to the LP problem</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6547" y="1066800"/>
            <a:ext cx="6715706" cy="5433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73227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2138"/>
            <a:ext cx="7696200" cy="685800"/>
          </a:xfrm>
        </p:spPr>
        <p:txBody>
          <a:bodyPr>
            <a:noAutofit/>
          </a:bodyPr>
          <a:lstStyle/>
          <a:p>
            <a:pPr lvl="0"/>
            <a:r>
              <a:rPr lang="en-US" sz="2400" dirty="0"/>
              <a:t>Example A.1, Solution (Cont’d)</a:t>
            </a:r>
          </a:p>
        </p:txBody>
      </p:sp>
      <p:sp>
        <p:nvSpPr>
          <p:cNvPr id="7" name="Content Placeholder 6"/>
          <p:cNvSpPr>
            <a:spLocks noGrp="1"/>
          </p:cNvSpPr>
          <p:nvPr>
            <p:ph idx="1"/>
          </p:nvPr>
        </p:nvSpPr>
        <p:spPr>
          <a:xfrm>
            <a:off x="1066800" y="687149"/>
            <a:ext cx="7696200" cy="533400"/>
          </a:xfrm>
        </p:spPr>
        <p:txBody>
          <a:bodyPr>
            <a:noAutofit/>
          </a:bodyPr>
          <a:lstStyle/>
          <a:p>
            <a:pPr lvl="0"/>
            <a:r>
              <a:rPr lang="en-US" sz="2000" dirty="0" smtClean="0"/>
              <a:t>Method </a:t>
            </a:r>
            <a:r>
              <a:rPr lang="en-US" sz="2000" dirty="0"/>
              <a:t>1: Corner Point Solution </a:t>
            </a:r>
            <a:r>
              <a:rPr lang="en-US" sz="2000" dirty="0" smtClean="0"/>
              <a:t>Method</a:t>
            </a:r>
            <a:endParaRPr lang="en-US" sz="2000" dirty="0"/>
          </a:p>
        </p:txBody>
      </p:sp>
      <p:sp>
        <p:nvSpPr>
          <p:cNvPr id="5" name="Slide Number Placeholder 4"/>
          <p:cNvSpPr>
            <a:spLocks noGrp="1"/>
          </p:cNvSpPr>
          <p:nvPr>
            <p:ph type="sldNum" sz="quarter" idx="12"/>
          </p:nvPr>
        </p:nvSpPr>
        <p:spPr>
          <a:xfrm>
            <a:off x="8763000" y="6629400"/>
            <a:ext cx="381000" cy="228600"/>
          </a:xfrm>
        </p:spPr>
        <p:txBody>
          <a:bodyPr/>
          <a:lstStyle/>
          <a:p>
            <a:fld id="{B6F15528-21DE-4FAA-801E-634DDDAF4B2B}" type="slidenum">
              <a:rPr lang="en-US" smtClean="0"/>
              <a:pPr/>
              <a:t>14</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9692" y="1143000"/>
            <a:ext cx="6407090" cy="5486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8932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533400"/>
          </a:xfrm>
        </p:spPr>
        <p:txBody>
          <a:bodyPr>
            <a:noAutofit/>
          </a:bodyPr>
          <a:lstStyle/>
          <a:p>
            <a:pPr lvl="0"/>
            <a:r>
              <a:rPr lang="en-US" sz="2400" dirty="0"/>
              <a:t>Example A.1, Solution (Cont’d)</a:t>
            </a:r>
          </a:p>
        </p:txBody>
      </p:sp>
      <p:sp>
        <p:nvSpPr>
          <p:cNvPr id="7" name="Content Placeholder 6"/>
          <p:cNvSpPr>
            <a:spLocks noGrp="1"/>
          </p:cNvSpPr>
          <p:nvPr>
            <p:ph idx="1"/>
          </p:nvPr>
        </p:nvSpPr>
        <p:spPr>
          <a:xfrm>
            <a:off x="990600" y="685800"/>
            <a:ext cx="7696200" cy="609600"/>
          </a:xfrm>
        </p:spPr>
        <p:txBody>
          <a:bodyPr>
            <a:noAutofit/>
          </a:bodyPr>
          <a:lstStyle/>
          <a:p>
            <a:pPr lvl="0"/>
            <a:r>
              <a:rPr lang="en-US" sz="2000" dirty="0" smtClean="0"/>
              <a:t>Method </a:t>
            </a:r>
            <a:r>
              <a:rPr lang="en-US" sz="2000" dirty="0"/>
              <a:t>2: </a:t>
            </a:r>
            <a:r>
              <a:rPr lang="en-US" sz="2000" dirty="0" err="1"/>
              <a:t>Iso</a:t>
            </a:r>
            <a:r>
              <a:rPr lang="en-US" sz="2000" dirty="0"/>
              <a:t>-Profit Line Solution </a:t>
            </a:r>
            <a:r>
              <a:rPr lang="en-US" sz="2000" dirty="0" smtClean="0"/>
              <a:t>Method</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295400"/>
            <a:ext cx="8264525" cy="4825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85666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685800"/>
          </a:xfrm>
        </p:spPr>
        <p:txBody>
          <a:bodyPr>
            <a:noAutofit/>
          </a:bodyPr>
          <a:lstStyle/>
          <a:p>
            <a:pPr lvl="0"/>
            <a:r>
              <a:rPr lang="en-US" sz="2400" dirty="0"/>
              <a:t>Example A.1, Solution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807855"/>
            <a:ext cx="6172200" cy="5532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6959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685800"/>
          </a:xfrm>
        </p:spPr>
        <p:txBody>
          <a:bodyPr>
            <a:noAutofit/>
          </a:bodyPr>
          <a:lstStyle/>
          <a:p>
            <a:pPr lvl="0"/>
            <a:r>
              <a:rPr lang="en-US" sz="2400" dirty="0"/>
              <a:t>Solving Problems with Minimization Objective Using LP (Example A.2)</a:t>
            </a:r>
          </a:p>
        </p:txBody>
      </p:sp>
      <p:sp>
        <p:nvSpPr>
          <p:cNvPr id="7" name="Content Placeholder 6"/>
          <p:cNvSpPr>
            <a:spLocks noGrp="1"/>
          </p:cNvSpPr>
          <p:nvPr>
            <p:ph idx="1"/>
          </p:nvPr>
        </p:nvSpPr>
        <p:spPr>
          <a:xfrm>
            <a:off x="1022967" y="914400"/>
            <a:ext cx="7696200" cy="990600"/>
          </a:xfrm>
        </p:spPr>
        <p:txBody>
          <a:bodyPr>
            <a:noAutofit/>
          </a:bodyPr>
          <a:lstStyle/>
          <a:p>
            <a:pPr lvl="0"/>
            <a:r>
              <a:rPr lang="en-US" sz="2000" dirty="0"/>
              <a:t>In order to fertilize his vegetable farm prior to planting, a farmer, Raju Reddy, needs to decide which brand fertilizer to choose from two available bio-fertilizer brands – Nitro Plus and Phosphate Max. </a:t>
            </a:r>
            <a:endParaRPr lang="en-US" sz="2000" dirty="0" smtClean="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17</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sp>
        <p:nvSpPr>
          <p:cNvPr id="2" name="Rectangle 1"/>
          <p:cNvSpPr/>
          <p:nvPr/>
        </p:nvSpPr>
        <p:spPr>
          <a:xfrm>
            <a:off x="914400" y="4267200"/>
            <a:ext cx="7696200" cy="1938992"/>
          </a:xfrm>
          <a:prstGeom prst="rect">
            <a:avLst/>
          </a:prstGeom>
        </p:spPr>
        <p:txBody>
          <a:bodyPr wrap="square">
            <a:spAutoFit/>
          </a:bodyPr>
          <a:lstStyle/>
          <a:p>
            <a:pPr lvl="0"/>
            <a:r>
              <a:rPr lang="en-US" sz="2000" dirty="0"/>
              <a:t>Raju Reddy’s vegetable farm requires at least 32 pounds of nitrogen and 48 pounds of </a:t>
            </a:r>
            <a:r>
              <a:rPr lang="en-US" sz="2000" dirty="0" smtClean="0"/>
              <a:t>phosphate. Nitro </a:t>
            </a:r>
            <a:r>
              <a:rPr lang="en-US" sz="2000" dirty="0"/>
              <a:t>Plus costs $7 per bag, and Phosphate Max costs $9. Raju Reddy needs to decide the number of bags of each brand of fertilizer to buy that will minimize the total cost of fertilizing his farm. Use linear programming to solve Raju Reddy’s problem.</a:t>
            </a:r>
            <a:endParaRPr lang="en-US" sz="20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005" y="2286000"/>
            <a:ext cx="8366125" cy="1858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32764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A.2, Solution</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Step </a:t>
            </a:r>
            <a:r>
              <a:rPr lang="en-US" sz="2400" dirty="0"/>
              <a:t>1: Define the decision variables.</a:t>
            </a:r>
          </a:p>
          <a:p>
            <a:pPr lvl="0"/>
            <a:r>
              <a:rPr lang="en-US" sz="2400" dirty="0" smtClean="0"/>
              <a:t>X1 = Number of bags of Nitro Plus to be purchased</a:t>
            </a:r>
          </a:p>
          <a:p>
            <a:pPr lvl="0"/>
            <a:r>
              <a:rPr lang="en-US" sz="2400" dirty="0" smtClean="0"/>
              <a:t>X2 = Number of bags of Phosphate Max to be purchased</a:t>
            </a:r>
          </a:p>
          <a:p>
            <a:pPr lvl="0"/>
            <a:r>
              <a:rPr lang="en-US" sz="2400" dirty="0" smtClean="0"/>
              <a:t>Step </a:t>
            </a:r>
            <a:r>
              <a:rPr lang="en-US" sz="2400" dirty="0"/>
              <a:t>2: Define the objective function.</a:t>
            </a:r>
          </a:p>
          <a:p>
            <a:pPr lvl="0"/>
            <a:r>
              <a:rPr lang="en-US" sz="2400" dirty="0" smtClean="0"/>
              <a:t>Minimize </a:t>
            </a:r>
            <a:r>
              <a:rPr lang="en-US" sz="2400" dirty="0"/>
              <a:t>total cost = $7X1 + $9X2</a:t>
            </a:r>
          </a:p>
          <a:p>
            <a:pPr lvl="0"/>
            <a:r>
              <a:rPr lang="en-US" sz="2400" dirty="0"/>
              <a:t>Step 3: Define the Constraints</a:t>
            </a:r>
          </a:p>
          <a:p>
            <a:pPr lvl="0"/>
            <a:r>
              <a:rPr lang="en-US" sz="2400" dirty="0" smtClean="0"/>
              <a:t>8X1 </a:t>
            </a:r>
            <a:r>
              <a:rPr lang="en-US" sz="2400" dirty="0"/>
              <a:t>+ 4X2 ≥ 32 pounds of nitrogen</a:t>
            </a:r>
          </a:p>
          <a:p>
            <a:pPr lvl="0"/>
            <a:r>
              <a:rPr lang="en-US" sz="2400" dirty="0" smtClean="0"/>
              <a:t>6X1 </a:t>
            </a:r>
            <a:r>
              <a:rPr lang="en-US" sz="2400" dirty="0"/>
              <a:t>+ 8X2 ≥ 48 pounds of </a:t>
            </a:r>
            <a:r>
              <a:rPr lang="en-US" sz="2400" dirty="0" smtClean="0"/>
              <a:t>phosphate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544537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76200"/>
            <a:ext cx="7696200" cy="762000"/>
          </a:xfrm>
        </p:spPr>
        <p:txBody>
          <a:bodyPr>
            <a:noAutofit/>
          </a:bodyPr>
          <a:lstStyle/>
          <a:p>
            <a:pPr lvl="0"/>
            <a:r>
              <a:rPr lang="en-US" sz="2400" dirty="0"/>
              <a:t>Example A.2, Solution (Cont’d)</a:t>
            </a:r>
          </a:p>
        </p:txBody>
      </p:sp>
      <p:sp>
        <p:nvSpPr>
          <p:cNvPr id="7" name="Content Placeholder 6"/>
          <p:cNvSpPr>
            <a:spLocks noGrp="1"/>
          </p:cNvSpPr>
          <p:nvPr>
            <p:ph idx="1"/>
          </p:nvPr>
        </p:nvSpPr>
        <p:spPr>
          <a:xfrm>
            <a:off x="990600" y="762000"/>
            <a:ext cx="7696200" cy="1219200"/>
          </a:xfrm>
        </p:spPr>
        <p:txBody>
          <a:bodyPr>
            <a:noAutofit/>
          </a:bodyPr>
          <a:lstStyle/>
          <a:p>
            <a:pPr lvl="0"/>
            <a:r>
              <a:rPr lang="en-US" sz="1800" dirty="0" smtClean="0"/>
              <a:t>Step </a:t>
            </a:r>
            <a:r>
              <a:rPr lang="en-US" sz="1800" dirty="0"/>
              <a:t>1and 2: Draw a two-dimensional graph by plotting one decision variable on the X-axis, and the other on the Y-axis. Plot the constraints on the graph with the decision variables and identify the feasible region</a:t>
            </a:r>
            <a:r>
              <a:rPr lang="en-US" sz="1800" dirty="0" smtClean="0"/>
              <a:t>.</a:t>
            </a:r>
            <a:endParaRPr lang="en-US" sz="1800" dirty="0"/>
          </a:p>
          <a:p>
            <a:pPr marL="0" lvl="0" indent="0">
              <a:buNone/>
            </a:pPr>
            <a:endParaRPr lang="en-US" sz="2400" dirty="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19</a:t>
            </a:fld>
            <a:endParaRPr lang="en-US" dirty="0"/>
          </a:p>
        </p:txBody>
      </p:sp>
      <p:sp>
        <p:nvSpPr>
          <p:cNvPr id="8" name="Footer Placeholder 3"/>
          <p:cNvSpPr>
            <a:spLocks noGrp="1"/>
          </p:cNvSpPr>
          <p:nvPr>
            <p:ph type="ftr" sz="quarter" idx="11"/>
          </p:nvPr>
        </p:nvSpPr>
        <p:spPr>
          <a:xfrm>
            <a:off x="609600" y="6553200"/>
            <a:ext cx="4419600" cy="304800"/>
          </a:xfrm>
        </p:spPr>
        <p:txBody>
          <a:bodyPr/>
          <a:lstStyle/>
          <a:p>
            <a:r>
              <a:rPr lang="en-US" dirty="0" err="1" smtClean="0"/>
              <a:t>Venkataraman</a:t>
            </a:r>
            <a:r>
              <a:rPr lang="en-US" dirty="0" smtClean="0"/>
              <a:t> &amp; Pinto, Operations Management, 1e. SAGE, 2018.</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9472" y="1981200"/>
            <a:ext cx="5867401" cy="4528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88864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839199" y="6629400"/>
            <a:ext cx="285919" cy="28892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Module A: Linear Programming</a:t>
            </a:r>
            <a:endParaRPr lang="en-US" cap="none"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2953898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pPr lvl="0"/>
            <a:r>
              <a:rPr lang="en-US" sz="2400" dirty="0"/>
              <a:t>Example A.2, Solution (Cont’d)</a:t>
            </a:r>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20</a:t>
            </a:fld>
            <a:endParaRPr lang="en-US" dirty="0"/>
          </a:p>
        </p:txBody>
      </p:sp>
      <p:sp>
        <p:nvSpPr>
          <p:cNvPr id="8" name="Footer Placeholder 3"/>
          <p:cNvSpPr>
            <a:spLocks noGrp="1"/>
          </p:cNvSpPr>
          <p:nvPr>
            <p:ph type="ftr" sz="quarter" idx="11"/>
          </p:nvPr>
        </p:nvSpPr>
        <p:spPr>
          <a:xfrm>
            <a:off x="609600" y="6553200"/>
            <a:ext cx="4724400" cy="304800"/>
          </a:xfrm>
        </p:spPr>
        <p:txBody>
          <a:bodyPr/>
          <a:lstStyle/>
          <a:p>
            <a:r>
              <a:rPr lang="en-US" dirty="0" err="1" smtClean="0"/>
              <a:t>Venkataraman</a:t>
            </a:r>
            <a:r>
              <a:rPr lang="en-US" dirty="0" smtClean="0"/>
              <a:t> &amp; Pinto, Operations Management, 1e. SAGE, 2018.</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838200"/>
            <a:ext cx="7315200" cy="5645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52425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762000"/>
          </a:xfrm>
        </p:spPr>
        <p:txBody>
          <a:bodyPr>
            <a:noAutofit/>
          </a:bodyPr>
          <a:lstStyle/>
          <a:p>
            <a:pPr lvl="0"/>
            <a:r>
              <a:rPr lang="en-US" sz="2400" dirty="0"/>
              <a:t>Example A.2, Solution (Cont’d)</a:t>
            </a:r>
          </a:p>
        </p:txBody>
      </p:sp>
      <p:sp>
        <p:nvSpPr>
          <p:cNvPr id="5" name="Slide Number Placeholder 4"/>
          <p:cNvSpPr>
            <a:spLocks noGrp="1"/>
          </p:cNvSpPr>
          <p:nvPr>
            <p:ph type="sldNum" sz="quarter" idx="12"/>
          </p:nvPr>
        </p:nvSpPr>
        <p:spPr>
          <a:xfrm>
            <a:off x="8762999" y="6629400"/>
            <a:ext cx="370211" cy="260968"/>
          </a:xfrm>
        </p:spPr>
        <p:txBody>
          <a:bodyPr/>
          <a:lstStyle/>
          <a:p>
            <a:fld id="{B6F15528-21DE-4FAA-801E-634DDDAF4B2B}" type="slidenum">
              <a:rPr lang="en-US" smtClean="0"/>
              <a:pPr/>
              <a:t>21</a:t>
            </a:fld>
            <a:endParaRPr lang="en-US" dirty="0"/>
          </a:p>
        </p:txBody>
      </p:sp>
      <p:sp>
        <p:nvSpPr>
          <p:cNvPr id="8" name="Footer Placeholder 3"/>
          <p:cNvSpPr>
            <a:spLocks noGrp="1"/>
          </p:cNvSpPr>
          <p:nvPr>
            <p:ph type="ftr" sz="quarter" idx="11"/>
          </p:nvPr>
        </p:nvSpPr>
        <p:spPr>
          <a:xfrm>
            <a:off x="609600" y="6629400"/>
            <a:ext cx="4648200" cy="228600"/>
          </a:xfrm>
        </p:spPr>
        <p:txBody>
          <a:bodyPr/>
          <a:lstStyle/>
          <a:p>
            <a:r>
              <a:rPr lang="en-US" dirty="0" err="1" smtClean="0"/>
              <a:t>Venkataraman</a:t>
            </a:r>
            <a:r>
              <a:rPr lang="en-US" dirty="0" smtClean="0"/>
              <a:t> &amp; Pinto, Operations Management, 1e. SAGE, 2018.</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762000"/>
            <a:ext cx="7633356" cy="579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45559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685800"/>
          </a:xfrm>
        </p:spPr>
        <p:txBody>
          <a:bodyPr>
            <a:noAutofit/>
          </a:bodyPr>
          <a:lstStyle/>
          <a:p>
            <a:pPr lvl="0"/>
            <a:r>
              <a:rPr lang="en-US" sz="2400" dirty="0"/>
              <a:t>Example A.2, Solution (Cont’d)</a:t>
            </a:r>
          </a:p>
        </p:txBody>
      </p:sp>
      <p:sp>
        <p:nvSpPr>
          <p:cNvPr id="7" name="Content Placeholder 6"/>
          <p:cNvSpPr>
            <a:spLocks noGrp="1"/>
          </p:cNvSpPr>
          <p:nvPr>
            <p:ph idx="1"/>
          </p:nvPr>
        </p:nvSpPr>
        <p:spPr>
          <a:xfrm>
            <a:off x="990600" y="762000"/>
            <a:ext cx="7696200" cy="1066800"/>
          </a:xfrm>
        </p:spPr>
        <p:txBody>
          <a:bodyPr>
            <a:noAutofit/>
          </a:bodyPr>
          <a:lstStyle/>
          <a:p>
            <a:pPr lvl="0"/>
            <a:r>
              <a:rPr lang="en-US" sz="2000" dirty="0"/>
              <a:t>Step 3: Finding the optimal solution to the LP problem</a:t>
            </a:r>
          </a:p>
          <a:p>
            <a:pPr lvl="0"/>
            <a:r>
              <a:rPr lang="en-US" sz="2000" dirty="0" smtClean="0"/>
              <a:t>Method </a:t>
            </a:r>
            <a:r>
              <a:rPr lang="en-US" sz="2000" dirty="0"/>
              <a:t>1: Corner Point Solution Method</a:t>
            </a:r>
          </a:p>
          <a:p>
            <a:pPr marL="0" lvl="0" indent="0">
              <a:buNone/>
            </a:pPr>
            <a:endParaRPr lang="en-US" sz="2400" b="1" dirty="0"/>
          </a:p>
        </p:txBody>
      </p:sp>
      <p:sp>
        <p:nvSpPr>
          <p:cNvPr id="5" name="Slide Number Placeholder 4"/>
          <p:cNvSpPr>
            <a:spLocks noGrp="1"/>
          </p:cNvSpPr>
          <p:nvPr>
            <p:ph type="sldNum" sz="quarter" idx="12"/>
          </p:nvPr>
        </p:nvSpPr>
        <p:spPr>
          <a:xfrm>
            <a:off x="8686800" y="6629400"/>
            <a:ext cx="457200" cy="260968"/>
          </a:xfrm>
        </p:spPr>
        <p:txBody>
          <a:bodyPr/>
          <a:lstStyle/>
          <a:p>
            <a:fld id="{B6F15528-21DE-4FAA-801E-634DDDAF4B2B}" type="slidenum">
              <a:rPr lang="en-US" smtClean="0"/>
              <a:pPr/>
              <a:t>22</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5040" y="1524000"/>
            <a:ext cx="7010400" cy="5011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93108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533400"/>
          </a:xfrm>
        </p:spPr>
        <p:txBody>
          <a:bodyPr>
            <a:noAutofit/>
          </a:bodyPr>
          <a:lstStyle/>
          <a:p>
            <a:pPr lvl="0"/>
            <a:r>
              <a:rPr lang="en-US" sz="2000" dirty="0"/>
              <a:t>Example A.2, Solution (Cont’d)</a:t>
            </a:r>
          </a:p>
        </p:txBody>
      </p:sp>
      <p:sp>
        <p:nvSpPr>
          <p:cNvPr id="7" name="Content Placeholder 6"/>
          <p:cNvSpPr>
            <a:spLocks noGrp="1"/>
          </p:cNvSpPr>
          <p:nvPr>
            <p:ph idx="1"/>
          </p:nvPr>
        </p:nvSpPr>
        <p:spPr>
          <a:xfrm>
            <a:off x="2057400" y="609600"/>
            <a:ext cx="5562600" cy="533400"/>
          </a:xfrm>
        </p:spPr>
        <p:txBody>
          <a:bodyPr>
            <a:noAutofit/>
          </a:bodyPr>
          <a:lstStyle/>
          <a:p>
            <a:pPr lvl="0"/>
            <a:r>
              <a:rPr lang="en-US" sz="1800" dirty="0" smtClean="0"/>
              <a:t>Method </a:t>
            </a:r>
            <a:r>
              <a:rPr lang="en-US" sz="1800" dirty="0"/>
              <a:t>2: </a:t>
            </a:r>
            <a:r>
              <a:rPr lang="en-US" sz="1800" dirty="0" err="1"/>
              <a:t>Iso</a:t>
            </a:r>
            <a:r>
              <a:rPr lang="en-US" sz="1800" dirty="0"/>
              <a:t>-Cost Line Solution Method</a:t>
            </a:r>
          </a:p>
          <a:p>
            <a:pPr marL="0" lvl="0" indent="0">
              <a:buNone/>
            </a:pPr>
            <a:endParaRPr lang="en-US" sz="2400" b="1" dirty="0"/>
          </a:p>
        </p:txBody>
      </p:sp>
      <p:sp>
        <p:nvSpPr>
          <p:cNvPr id="5" name="Slide Number Placeholder 4"/>
          <p:cNvSpPr>
            <a:spLocks noGrp="1"/>
          </p:cNvSpPr>
          <p:nvPr>
            <p:ph type="sldNum" sz="quarter" idx="12"/>
          </p:nvPr>
        </p:nvSpPr>
        <p:spPr>
          <a:xfrm>
            <a:off x="8763000" y="6629400"/>
            <a:ext cx="381000" cy="252876"/>
          </a:xfrm>
        </p:spPr>
        <p:txBody>
          <a:bodyPr/>
          <a:lstStyle/>
          <a:p>
            <a:fld id="{B6F15528-21DE-4FAA-801E-634DDDAF4B2B}" type="slidenum">
              <a:rPr lang="en-US" smtClean="0"/>
              <a:pPr/>
              <a:t>23</a:t>
            </a:fld>
            <a:endParaRPr lang="en-US" dirty="0"/>
          </a:p>
        </p:txBody>
      </p:sp>
      <p:sp>
        <p:nvSpPr>
          <p:cNvPr id="8" name="Footer Placeholder 3"/>
          <p:cNvSpPr>
            <a:spLocks noGrp="1"/>
          </p:cNvSpPr>
          <p:nvPr>
            <p:ph type="ftr" sz="quarter" idx="11"/>
          </p:nvPr>
        </p:nvSpPr>
        <p:spPr>
          <a:xfrm>
            <a:off x="609600" y="6553200"/>
            <a:ext cx="4419600" cy="301428"/>
          </a:xfrm>
        </p:spPr>
        <p:txBody>
          <a:bodyPr/>
          <a:lstStyle/>
          <a:p>
            <a:r>
              <a:rPr lang="en-US" dirty="0" err="1" smtClean="0"/>
              <a:t>Venkataraman</a:t>
            </a:r>
            <a:r>
              <a:rPr lang="en-US" dirty="0" smtClean="0"/>
              <a:t> &amp; Pinto, Operations Management, 1e. SAGE, 2018.</a:t>
            </a:r>
            <a:endParaRPr lang="en-US"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244" y="1371600"/>
            <a:ext cx="4464000" cy="4190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9420" y="1473425"/>
            <a:ext cx="4464000" cy="40891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82965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The Simplex Method of Linear Programming</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For </a:t>
            </a:r>
            <a:r>
              <a:rPr lang="en-US" sz="2400" dirty="0"/>
              <a:t>real-world problems involving more than two variables or having a large number of constraints, </a:t>
            </a:r>
            <a:r>
              <a:rPr lang="en-US" sz="2400" dirty="0" smtClean="0"/>
              <a:t>computer-based </a:t>
            </a:r>
            <a:r>
              <a:rPr lang="en-US" sz="2400" dirty="0"/>
              <a:t>approaches should be used. </a:t>
            </a:r>
            <a:endParaRPr lang="en-US" sz="2400" dirty="0" smtClean="0"/>
          </a:p>
          <a:p>
            <a:pPr lvl="0"/>
            <a:r>
              <a:rPr lang="en-US" sz="2400" dirty="0" smtClean="0"/>
              <a:t>One </a:t>
            </a:r>
            <a:r>
              <a:rPr lang="en-US" sz="2400" dirty="0"/>
              <a:t>such method is called the simplex method, developed by George </a:t>
            </a:r>
            <a:r>
              <a:rPr lang="en-US" sz="2400" dirty="0" err="1"/>
              <a:t>Dantzig</a:t>
            </a:r>
            <a:r>
              <a:rPr lang="en-US" sz="2400" dirty="0"/>
              <a:t> in 1946. </a:t>
            </a:r>
            <a:endParaRPr lang="en-US" sz="2400" dirty="0" smtClean="0"/>
          </a:p>
          <a:p>
            <a:pPr lvl="0"/>
            <a:r>
              <a:rPr lang="en-US" sz="2400" dirty="0" smtClean="0"/>
              <a:t>The </a:t>
            </a:r>
            <a:r>
              <a:rPr lang="en-US" sz="2400" dirty="0"/>
              <a:t>simplex method is an algorithm that provides a systematic way of examining the corner or extreme points of the feasible region of more complex LP problems to determine the optimal value (maximum profits or minimum cost) of the objective function. </a:t>
            </a:r>
            <a:endParaRPr lang="en-US" sz="2400" dirty="0" smtClean="0"/>
          </a:p>
          <a:p>
            <a:pPr lvl="0"/>
            <a:r>
              <a:rPr lang="en-US" sz="2400" dirty="0" smtClean="0"/>
              <a:t>Excel’s </a:t>
            </a:r>
            <a:r>
              <a:rPr lang="en-US" sz="2400" dirty="0"/>
              <a:t>Solver </a:t>
            </a:r>
            <a:r>
              <a:rPr lang="en-US" sz="2400" dirty="0" smtClean="0"/>
              <a:t>tool </a:t>
            </a:r>
            <a:r>
              <a:rPr lang="en-US" sz="2400" dirty="0"/>
              <a:t>can be used to solve linear programming problems with the simplex method</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419218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Solving Linear Programming Problems Using Excel</a:t>
            </a:r>
            <a:endParaRPr lang="en-US" sz="2400" dirty="0"/>
          </a:p>
        </p:txBody>
      </p:sp>
      <p:sp>
        <p:nvSpPr>
          <p:cNvPr id="7" name="Content Placeholder 6"/>
          <p:cNvSpPr>
            <a:spLocks noGrp="1"/>
          </p:cNvSpPr>
          <p:nvPr>
            <p:ph idx="1"/>
          </p:nvPr>
        </p:nvSpPr>
        <p:spPr>
          <a:xfrm>
            <a:off x="990600" y="1295400"/>
            <a:ext cx="7696200" cy="1295400"/>
          </a:xfrm>
        </p:spPr>
        <p:txBody>
          <a:bodyPr>
            <a:noAutofit/>
          </a:bodyPr>
          <a:lstStyle/>
          <a:p>
            <a:pPr lvl="0"/>
            <a:r>
              <a:rPr lang="en-US" sz="2400" dirty="0" smtClean="0"/>
              <a:t>We </a:t>
            </a:r>
            <a:r>
              <a:rPr lang="en-US" sz="2400" dirty="0"/>
              <a:t>use the Solver tool in Excel to solve the Enrobe Textiles Inc. problem (Example A.1).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0270" y="2133600"/>
            <a:ext cx="7750802" cy="4112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8093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4400" y="76200"/>
            <a:ext cx="7696200" cy="609600"/>
          </a:xfrm>
        </p:spPr>
        <p:txBody>
          <a:bodyPr>
            <a:noAutofit/>
          </a:bodyPr>
          <a:lstStyle/>
          <a:p>
            <a:pPr lvl="0"/>
            <a:r>
              <a:rPr lang="en-US" sz="2000" dirty="0" smtClean="0"/>
              <a:t>Solving Linear Programming Problems Using </a:t>
            </a:r>
            <a:r>
              <a:rPr lang="en-US" sz="2000" dirty="0" smtClean="0"/>
              <a:t>Excel (Cont’d)</a:t>
            </a:r>
            <a:endParaRPr lang="en-US" sz="2000" dirty="0"/>
          </a:p>
        </p:txBody>
      </p:sp>
      <p:sp>
        <p:nvSpPr>
          <p:cNvPr id="7" name="Content Placeholder 6"/>
          <p:cNvSpPr>
            <a:spLocks noGrp="1"/>
          </p:cNvSpPr>
          <p:nvPr>
            <p:ph idx="1"/>
          </p:nvPr>
        </p:nvSpPr>
        <p:spPr>
          <a:xfrm>
            <a:off x="1066800" y="762000"/>
            <a:ext cx="7696200" cy="990600"/>
          </a:xfrm>
        </p:spPr>
        <p:txBody>
          <a:bodyPr>
            <a:noAutofit/>
          </a:bodyPr>
          <a:lstStyle/>
          <a:p>
            <a:pPr lvl="0"/>
            <a:r>
              <a:rPr lang="en-US" sz="1800" dirty="0" smtClean="0"/>
              <a:t>Step </a:t>
            </a:r>
            <a:r>
              <a:rPr lang="en-US" sz="1800" dirty="0"/>
              <a:t>1: From the toolbar at the top of the Excel (Version 2013) screen, click “Add-ins.”</a:t>
            </a:r>
          </a:p>
          <a:p>
            <a:pPr lvl="0"/>
            <a:r>
              <a:rPr lang="en-US" sz="1800" dirty="0"/>
              <a:t>Step 2: From the “Add-ins” menu select “Solver.”</a:t>
            </a:r>
          </a:p>
          <a:p>
            <a:pPr marL="0" lvl="0" indent="0">
              <a:buNone/>
            </a:pPr>
            <a:endParaRPr lang="en-US" sz="2400" b="1" dirty="0">
              <a:solidFill>
                <a:srgbClr val="FF0000"/>
              </a:solidFill>
            </a:endParaRPr>
          </a:p>
        </p:txBody>
      </p:sp>
      <p:sp>
        <p:nvSpPr>
          <p:cNvPr id="5" name="Slide Number Placeholder 4"/>
          <p:cNvSpPr>
            <a:spLocks noGrp="1"/>
          </p:cNvSpPr>
          <p:nvPr>
            <p:ph type="sldNum" sz="quarter" idx="12"/>
          </p:nvPr>
        </p:nvSpPr>
        <p:spPr>
          <a:xfrm>
            <a:off x="8763000" y="6553200"/>
            <a:ext cx="381000" cy="304800"/>
          </a:xfrm>
        </p:spPr>
        <p:txBody>
          <a:bodyPr/>
          <a:lstStyle/>
          <a:p>
            <a:fld id="{B6F15528-21DE-4FAA-801E-634DDDAF4B2B}" type="slidenum">
              <a:rPr lang="en-US" smtClean="0"/>
              <a:pPr/>
              <a:t>26</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828800"/>
            <a:ext cx="4495800" cy="3829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0188" y="1981200"/>
            <a:ext cx="4143722" cy="3752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61538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Solving Linear Programming Problems Using Excel (Cont’d</a:t>
            </a:r>
            <a:r>
              <a:rPr lang="en-US" sz="2400" dirty="0"/>
              <a:t>)</a:t>
            </a:r>
          </a:p>
        </p:txBody>
      </p:sp>
      <p:sp>
        <p:nvSpPr>
          <p:cNvPr id="7" name="Content Placeholder 6"/>
          <p:cNvSpPr>
            <a:spLocks noGrp="1"/>
          </p:cNvSpPr>
          <p:nvPr>
            <p:ph idx="1"/>
          </p:nvPr>
        </p:nvSpPr>
        <p:spPr>
          <a:xfrm>
            <a:off x="990600" y="1295400"/>
            <a:ext cx="7696200" cy="990600"/>
          </a:xfrm>
        </p:spPr>
        <p:txBody>
          <a:bodyPr>
            <a:noAutofit/>
          </a:bodyPr>
          <a:lstStyle/>
          <a:p>
            <a:pPr lvl="0"/>
            <a:r>
              <a:rPr lang="en-US" sz="2400" dirty="0" smtClean="0"/>
              <a:t>After entering all the solver parameters, click on “Solve” to determine the solution to the LP problem. </a:t>
            </a:r>
          </a:p>
          <a:p>
            <a:pPr marL="0" lvl="0" indent="0">
              <a:buNone/>
            </a:pPr>
            <a:endParaRPr lang="en-US" sz="2400" dirty="0"/>
          </a:p>
        </p:txBody>
      </p:sp>
      <p:sp>
        <p:nvSpPr>
          <p:cNvPr id="5" name="Slide Number Placeholder 4"/>
          <p:cNvSpPr>
            <a:spLocks noGrp="1"/>
          </p:cNvSpPr>
          <p:nvPr>
            <p:ph type="sldNum" sz="quarter" idx="12"/>
          </p:nvPr>
        </p:nvSpPr>
        <p:spPr>
          <a:xfrm>
            <a:off x="8762999" y="6629400"/>
            <a:ext cx="394487" cy="252876"/>
          </a:xfrm>
        </p:spPr>
        <p:txBody>
          <a:bodyPr/>
          <a:lstStyle/>
          <a:p>
            <a:fld id="{B6F15528-21DE-4FAA-801E-634DDDAF4B2B}" type="slidenum">
              <a:rPr lang="en-US" smtClean="0"/>
              <a:pPr/>
              <a:t>27</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1" y="2362200"/>
            <a:ext cx="4267199" cy="3509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199" y="2438400"/>
            <a:ext cx="3951367" cy="32456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84837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smtClean="0"/>
              <a:t>Sensitivity Analysis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A </a:t>
            </a:r>
            <a:r>
              <a:rPr lang="en-US" sz="2400" dirty="0"/>
              <a:t>key assumption of all linear programming models is that the input parameters such as the objective function coefficients and the right-hand side values of the constraints are assumed to be constant. </a:t>
            </a:r>
            <a:endParaRPr lang="en-US" sz="2400" dirty="0" smtClean="0"/>
          </a:p>
          <a:p>
            <a:pPr lvl="0"/>
            <a:r>
              <a:rPr lang="en-US" sz="2400" dirty="0" smtClean="0"/>
              <a:t>In </a:t>
            </a:r>
            <a:r>
              <a:rPr lang="en-US" sz="2400" dirty="0"/>
              <a:t>real-life decisions, however, the values of these parameter are estimates at best.  </a:t>
            </a:r>
            <a:endParaRPr lang="en-US" sz="2400" dirty="0" smtClean="0"/>
          </a:p>
          <a:p>
            <a:pPr lvl="0"/>
            <a:r>
              <a:rPr lang="en-US" sz="2400" dirty="0" smtClean="0"/>
              <a:t>Therefore</a:t>
            </a:r>
            <a:r>
              <a:rPr lang="en-US" sz="2400" dirty="0"/>
              <a:t>, in addition to the optimal solution obtained by solving an LP problem, managers need to know what would be the impact of changes to the input parameter values, such as the objective function coefficients or the right-hand side values of the constraint equations, or both.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15725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800" dirty="0" smtClean="0"/>
              <a:t>Sensitivity Analysis (Cont’d)</a:t>
            </a:r>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371600"/>
            <a:ext cx="8145462" cy="4208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3152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Identify </a:t>
            </a:r>
            <a:r>
              <a:rPr lang="en-US" sz="2400" dirty="0"/>
              <a:t>the critical features of linear programming and explain why it is critical for business operations success.</a:t>
            </a:r>
          </a:p>
          <a:p>
            <a:pPr lvl="0"/>
            <a:r>
              <a:rPr lang="en-US" sz="2400" dirty="0" smtClean="0"/>
              <a:t>Solve </a:t>
            </a:r>
            <a:r>
              <a:rPr lang="en-US" sz="2400" dirty="0"/>
              <a:t>LP problems with both maximization and minimization objectives, using graphical methods, and Excel solver.</a:t>
            </a:r>
          </a:p>
          <a:p>
            <a:pPr lvl="0"/>
            <a:r>
              <a:rPr lang="en-US" sz="2400" dirty="0" smtClean="0"/>
              <a:t>Perform </a:t>
            </a:r>
            <a:r>
              <a:rPr lang="en-US" sz="2400" dirty="0"/>
              <a:t>Sensitivity Analysis on solutions to LP problems.</a:t>
            </a:r>
          </a:p>
          <a:p>
            <a:pPr lvl="0"/>
            <a:r>
              <a:rPr lang="en-US" sz="2400" dirty="0" smtClean="0"/>
              <a:t>Apply </a:t>
            </a:r>
            <a:r>
              <a:rPr lang="en-US" sz="2400" dirty="0"/>
              <a:t>LP to other problems, including product-mix, blending, and personnel scheduling </a:t>
            </a:r>
            <a:r>
              <a:rPr lang="en-US" sz="2400" dirty="0" smtClean="0"/>
              <a:t>situations.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pPr lvl="0"/>
            <a:r>
              <a:rPr lang="en-US" sz="2800" dirty="0" smtClean="0"/>
              <a:t>Sensitivity Analysis (Cont’d)</a:t>
            </a:r>
            <a:endParaRPr lang="en-US" sz="2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799" y="762000"/>
            <a:ext cx="6754081" cy="556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85490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pPr lvl="0"/>
            <a:r>
              <a:rPr lang="en-US" sz="2400" dirty="0"/>
              <a:t>Additional Linear Programming Models (Example A.3)</a:t>
            </a:r>
          </a:p>
        </p:txBody>
      </p:sp>
      <p:sp>
        <p:nvSpPr>
          <p:cNvPr id="7" name="Content Placeholder 6"/>
          <p:cNvSpPr>
            <a:spLocks noGrp="1"/>
          </p:cNvSpPr>
          <p:nvPr>
            <p:ph idx="1"/>
          </p:nvPr>
        </p:nvSpPr>
        <p:spPr>
          <a:xfrm>
            <a:off x="1066800" y="838200"/>
            <a:ext cx="7696200" cy="2438400"/>
          </a:xfrm>
        </p:spPr>
        <p:txBody>
          <a:bodyPr>
            <a:noAutofit/>
          </a:bodyPr>
          <a:lstStyle/>
          <a:p>
            <a:pPr lvl="0"/>
            <a:r>
              <a:rPr lang="en-US" sz="1600" dirty="0" smtClean="0"/>
              <a:t>Product-Mix </a:t>
            </a:r>
            <a:r>
              <a:rPr lang="en-US" sz="1600" dirty="0"/>
              <a:t>Problem</a:t>
            </a:r>
          </a:p>
          <a:p>
            <a:pPr lvl="0"/>
            <a:r>
              <a:rPr lang="en-US" sz="1600" dirty="0"/>
              <a:t>Diamond Plywood Inc. manufactures four types of plywood panels. Each products must go through the following operations: patching, grading, gluing, and baking. The time in hours required for each operation for each panel, the total capacity available for each these operations in a given month, and the profit contributions per panel are given in the table below. In addition, the minimum production requirements for these panels to meet demand are also given in the table. Use linear programming to solve this problem with the objective of profit maximization</a:t>
            </a:r>
            <a:r>
              <a:rPr lang="en-US" sz="1600" dirty="0" smtClean="0"/>
              <a:t>.</a:t>
            </a:r>
            <a:endParaRPr lang="en-US" sz="1600" dirty="0"/>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31</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220037"/>
            <a:ext cx="8085966" cy="3271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78945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Solution to Example A.3</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Define </a:t>
            </a:r>
            <a:r>
              <a:rPr lang="en-US" sz="2400" dirty="0"/>
              <a:t>the Decision Variables</a:t>
            </a:r>
          </a:p>
          <a:p>
            <a:pPr lvl="1"/>
            <a:r>
              <a:rPr lang="en-US" sz="2000" dirty="0"/>
              <a:t>X1 = number of soft plywood panels to be produced</a:t>
            </a:r>
          </a:p>
          <a:p>
            <a:pPr lvl="1"/>
            <a:r>
              <a:rPr lang="en-US" sz="2000" dirty="0"/>
              <a:t>X2 = number of hardwood plywood panels to be produced</a:t>
            </a:r>
          </a:p>
          <a:p>
            <a:pPr lvl="1"/>
            <a:r>
              <a:rPr lang="en-US" sz="2000" dirty="0"/>
              <a:t>X3 = number of tropical plywood panels to be produced</a:t>
            </a:r>
          </a:p>
          <a:p>
            <a:pPr lvl="1"/>
            <a:r>
              <a:rPr lang="en-US" sz="2000" dirty="0"/>
              <a:t>X4 = number of aircraft plywood panels to be produced</a:t>
            </a:r>
          </a:p>
          <a:p>
            <a:pPr lvl="0"/>
            <a:r>
              <a:rPr lang="en-US" sz="2400" dirty="0"/>
              <a:t>Define the Objective Function</a:t>
            </a:r>
          </a:p>
          <a:p>
            <a:pPr lvl="1"/>
            <a:r>
              <a:rPr lang="en-US" sz="2000" dirty="0"/>
              <a:t>Maximize Profits = 8X1 + 12X2 + 18X3 + 30X4 </a:t>
            </a:r>
          </a:p>
          <a:p>
            <a:pPr lvl="0"/>
            <a:r>
              <a:rPr lang="en-US" sz="2400" dirty="0"/>
              <a:t>Define the Constraints</a:t>
            </a:r>
          </a:p>
          <a:p>
            <a:pPr lvl="1"/>
            <a:r>
              <a:rPr lang="en-US" sz="2000" dirty="0"/>
              <a:t>0.6X1 + 1X2 + 2X3 + 2.5X4 ≤ </a:t>
            </a:r>
            <a:r>
              <a:rPr lang="en-US" sz="2000" dirty="0" smtClean="0"/>
              <a:t>2500</a:t>
            </a:r>
            <a:endParaRPr lang="en-US" sz="2000" dirty="0"/>
          </a:p>
          <a:p>
            <a:pPr lvl="1"/>
            <a:r>
              <a:rPr lang="en-US" sz="2000" dirty="0"/>
              <a:t>1X1 + 2.5X2 + 3.5X3 + 5X4 ≤ </a:t>
            </a:r>
            <a:r>
              <a:rPr lang="en-US" sz="2000" dirty="0" smtClean="0"/>
              <a:t>3500</a:t>
            </a:r>
            <a:endParaRPr lang="en-US" sz="2000" dirty="0"/>
          </a:p>
          <a:p>
            <a:pPr lvl="1"/>
            <a:r>
              <a:rPr lang="en-US" sz="2000" dirty="0"/>
              <a:t>1.5X1 + 4X2 + 4X3 + 6X4 ≤ </a:t>
            </a:r>
            <a:r>
              <a:rPr lang="en-US" sz="2000" dirty="0" smtClean="0"/>
              <a:t>5000</a:t>
            </a:r>
            <a:endParaRPr lang="en-US" sz="2000" dirty="0"/>
          </a:p>
          <a:p>
            <a:pPr lvl="1"/>
            <a:r>
              <a:rPr lang="en-US" sz="2000" dirty="0"/>
              <a:t>1X1 + 2X2 + 3X3 + 4X4 ≤ </a:t>
            </a:r>
            <a:r>
              <a:rPr lang="en-US" sz="2000" dirty="0" smtClean="0"/>
              <a:t>4000</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107271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A.4</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Sai </a:t>
            </a:r>
            <a:r>
              <a:rPr lang="en-US" sz="2400" dirty="0"/>
              <a:t>Coffee Shop sells its customers two blends of coffee to its customers: regular blend and premium blend. The shop uses three different types of coffee beans to produce these blends: Hawaiian, Ethiopian, and Colombian. The mixing requirements for each blend, their revenues per pound of sales, and the costs per pound of the different types of beans are given in the Table below. Customer demand per week is at least 120 pounds for the regular blend and 100 pounds for the premium blend. If the shop’s objective is to maximize the total profits from the sales of the different blends of coffee, formulate the problem as a linear programming problem</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963157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609600"/>
          </a:xfrm>
        </p:spPr>
        <p:txBody>
          <a:bodyPr>
            <a:noAutofit/>
          </a:bodyPr>
          <a:lstStyle/>
          <a:p>
            <a:r>
              <a:rPr lang="en-US" sz="2400" dirty="0"/>
              <a:t>Example A.4 (Cont’d)</a:t>
            </a:r>
          </a:p>
        </p:txBody>
      </p:sp>
      <p:sp>
        <p:nvSpPr>
          <p:cNvPr id="5" name="Slide Number Placeholder 4"/>
          <p:cNvSpPr>
            <a:spLocks noGrp="1"/>
          </p:cNvSpPr>
          <p:nvPr>
            <p:ph type="sldNum" sz="quarter" idx="12"/>
          </p:nvPr>
        </p:nvSpPr>
        <p:spPr>
          <a:xfrm>
            <a:off x="8762999" y="6553200"/>
            <a:ext cx="378303" cy="304800"/>
          </a:xfrm>
        </p:spPr>
        <p:txBody>
          <a:bodyPr/>
          <a:lstStyle/>
          <a:p>
            <a:fld id="{B6F15528-21DE-4FAA-801E-634DDDAF4B2B}" type="slidenum">
              <a:rPr lang="en-US" smtClean="0"/>
              <a:pPr/>
              <a:t>34</a:t>
            </a:fld>
            <a:endParaRPr lang="en-US" dirty="0"/>
          </a:p>
        </p:txBody>
      </p:sp>
      <p:sp>
        <p:nvSpPr>
          <p:cNvPr id="8" name="Footer Placeholder 3"/>
          <p:cNvSpPr>
            <a:spLocks noGrp="1"/>
          </p:cNvSpPr>
          <p:nvPr>
            <p:ph type="ftr" sz="quarter" idx="11"/>
          </p:nvPr>
        </p:nvSpPr>
        <p:spPr>
          <a:xfrm>
            <a:off x="609600" y="6629400"/>
            <a:ext cx="5257800" cy="228600"/>
          </a:xfrm>
        </p:spPr>
        <p:txBody>
          <a:bodyPr/>
          <a:lstStyle/>
          <a:p>
            <a:r>
              <a:rPr lang="en-US" dirty="0" err="1" smtClean="0"/>
              <a:t>Venkataraman</a:t>
            </a:r>
            <a:r>
              <a:rPr lang="en-US" dirty="0" smtClean="0"/>
              <a:t> &amp; Pinto, Operations Management, 1e. SAGE, 2018.</a:t>
            </a:r>
            <a:endParaRPr lang="en-US"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675328"/>
            <a:ext cx="8153400" cy="1766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2441771"/>
            <a:ext cx="6019799" cy="420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09481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A.5</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Personnel </a:t>
            </a:r>
            <a:r>
              <a:rPr lang="en-US" sz="2400" dirty="0"/>
              <a:t>Scheduling Problem</a:t>
            </a:r>
          </a:p>
          <a:p>
            <a:pPr lvl="0"/>
            <a:r>
              <a:rPr lang="en-US" sz="2400" dirty="0"/>
              <a:t> Maureen Nair, hospital </a:t>
            </a:r>
            <a:r>
              <a:rPr lang="en-US" sz="2400" dirty="0" smtClean="0"/>
              <a:t>administrator </a:t>
            </a:r>
            <a:r>
              <a:rPr lang="en-US" sz="2400" dirty="0"/>
              <a:t>for Trinity </a:t>
            </a:r>
            <a:r>
              <a:rPr lang="en-US" sz="2400" dirty="0" smtClean="0"/>
              <a:t>Hospital, </a:t>
            </a:r>
            <a:r>
              <a:rPr lang="en-US" sz="2400" dirty="0"/>
              <a:t>would like to set up a workforce schedule for its registered nurses. Maureen wants a work schedule that will use the minimum number of nurses without affecting the quality of patient care. Nurses are needed for patient care on a continuous, 24-hour basis. Each nurse will work for eight consecutive hours. The minimum number of nurses needed for provide adequate patient care in six four-hour time intervals are provided in the </a:t>
            </a:r>
            <a:r>
              <a:rPr lang="en-US" sz="2400" dirty="0" smtClean="0"/>
              <a:t>table.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017786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3042"/>
            <a:ext cx="7696200" cy="652758"/>
          </a:xfrm>
        </p:spPr>
        <p:txBody>
          <a:bodyPr>
            <a:noAutofit/>
          </a:bodyPr>
          <a:lstStyle/>
          <a:p>
            <a:r>
              <a:rPr lang="en-US" sz="2400" dirty="0"/>
              <a:t>Example A.5 (Cont’d)</a:t>
            </a:r>
          </a:p>
        </p:txBody>
      </p:sp>
      <p:sp>
        <p:nvSpPr>
          <p:cNvPr id="7" name="Content Placeholder 6"/>
          <p:cNvSpPr>
            <a:spLocks noGrp="1"/>
          </p:cNvSpPr>
          <p:nvPr>
            <p:ph idx="1"/>
          </p:nvPr>
        </p:nvSpPr>
        <p:spPr>
          <a:xfrm>
            <a:off x="1044137" y="4343400"/>
            <a:ext cx="7696200" cy="1447800"/>
          </a:xfrm>
        </p:spPr>
        <p:txBody>
          <a:bodyPr>
            <a:noAutofit/>
          </a:bodyPr>
          <a:lstStyle/>
          <a:p>
            <a:pPr lvl="0"/>
            <a:r>
              <a:rPr lang="en-US" sz="2000" dirty="0" smtClean="0"/>
              <a:t>Use </a:t>
            </a:r>
            <a:r>
              <a:rPr lang="en-US" sz="2000" dirty="0" smtClean="0"/>
              <a:t>a linear programming model to find the minimum number of nurses needed, while meeting the minimum requirements of nurses for each of the four-hour time slots</a:t>
            </a:r>
            <a:r>
              <a:rPr lang="en-US" sz="2000" dirty="0" smtClean="0"/>
              <a:t>.</a:t>
            </a:r>
            <a:endParaRPr lang="en-US" sz="20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19200"/>
            <a:ext cx="8108075" cy="270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05661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3042"/>
            <a:ext cx="7696200" cy="652758"/>
          </a:xfrm>
        </p:spPr>
        <p:txBody>
          <a:bodyPr>
            <a:noAutofit/>
          </a:bodyPr>
          <a:lstStyle/>
          <a:p>
            <a:r>
              <a:rPr lang="en-US" sz="2400" dirty="0"/>
              <a:t>Example A.5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552" y="1295399"/>
            <a:ext cx="8354248" cy="4202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51640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Using Linear Programming in the Restaurant Industry </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Restaurant </a:t>
            </a:r>
            <a:r>
              <a:rPr lang="en-US" sz="2400" dirty="0"/>
              <a:t>managers go to extremes to have the right quantities of the necessary ingredients on hand at the beginning of the evening, before customers start arriving.  </a:t>
            </a:r>
            <a:endParaRPr lang="en-US" sz="2400" dirty="0" smtClean="0"/>
          </a:p>
          <a:p>
            <a:pPr lvl="0"/>
            <a:r>
              <a:rPr lang="en-US" sz="2400" dirty="0" smtClean="0"/>
              <a:t>In </a:t>
            </a:r>
            <a:r>
              <a:rPr lang="en-US" sz="2400" dirty="0"/>
              <a:t>order to have the right ingredients on hand, restaurants routinely employ algebraic techniques like linear programming to their menu planning to optimize meal production</a:t>
            </a:r>
            <a:r>
              <a:rPr lang="en-US" sz="2400" dirty="0" smtClean="0"/>
              <a:t>.</a:t>
            </a:r>
          </a:p>
          <a:p>
            <a:pPr lvl="0"/>
            <a:r>
              <a:rPr lang="en-US" sz="2400" dirty="0" smtClean="0"/>
              <a:t>Linear </a:t>
            </a:r>
            <a:r>
              <a:rPr lang="en-US" sz="2400" dirty="0"/>
              <a:t>programming </a:t>
            </a:r>
            <a:r>
              <a:rPr lang="en-US" sz="2400" dirty="0" smtClean="0"/>
              <a:t>helps </a:t>
            </a:r>
            <a:r>
              <a:rPr lang="en-US" sz="2400" dirty="0"/>
              <a:t>the restaurant stay on budget (and therefore, maintain profitability).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32777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09831" y="39786"/>
            <a:ext cx="7696200" cy="646014"/>
          </a:xfrm>
        </p:spPr>
        <p:txBody>
          <a:bodyPr>
            <a:noAutofit/>
          </a:bodyPr>
          <a:lstStyle/>
          <a:p>
            <a:r>
              <a:rPr lang="en-US" sz="2400" dirty="0"/>
              <a:t>Linear Programming Applications</a:t>
            </a:r>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5</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599" y="609600"/>
            <a:ext cx="7887063"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4813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Features of a Linear Programming (</a:t>
            </a:r>
            <a:r>
              <a:rPr lang="en-US" sz="2400" dirty="0" smtClean="0"/>
              <a:t>LP) </a:t>
            </a:r>
            <a:r>
              <a:rPr lang="en-US" sz="2400" dirty="0" smtClean="0"/>
              <a:t>Problem</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marL="457200" lvl="0" indent="-457200">
              <a:buFont typeface="+mj-lt"/>
              <a:buAutoNum type="arabicPeriod"/>
            </a:pPr>
            <a:r>
              <a:rPr lang="en-US" sz="2400" dirty="0" smtClean="0"/>
              <a:t>Objective </a:t>
            </a:r>
            <a:r>
              <a:rPr lang="en-US" sz="2400" dirty="0"/>
              <a:t>Function</a:t>
            </a:r>
          </a:p>
          <a:p>
            <a:pPr marL="457200" lvl="0" indent="-457200">
              <a:buFont typeface="+mj-lt"/>
              <a:buAutoNum type="arabicPeriod"/>
            </a:pPr>
            <a:r>
              <a:rPr lang="en-US" sz="2400" dirty="0" smtClean="0"/>
              <a:t>Decision </a:t>
            </a:r>
            <a:r>
              <a:rPr lang="en-US" sz="2400" dirty="0"/>
              <a:t>Variables</a:t>
            </a:r>
          </a:p>
          <a:p>
            <a:pPr marL="457200" lvl="0" indent="-457200">
              <a:buFont typeface="+mj-lt"/>
              <a:buAutoNum type="arabicPeriod"/>
            </a:pPr>
            <a:r>
              <a:rPr lang="en-US" sz="2400" dirty="0" smtClean="0"/>
              <a:t>Constraints</a:t>
            </a:r>
            <a:endParaRPr lang="en-US" sz="2400" dirty="0"/>
          </a:p>
          <a:p>
            <a:pPr marL="457200" lvl="0" indent="-457200">
              <a:buFont typeface="+mj-lt"/>
              <a:buAutoNum type="arabicPeriod"/>
            </a:pPr>
            <a:r>
              <a:rPr lang="en-US" sz="2400" dirty="0" smtClean="0"/>
              <a:t>Linearity</a:t>
            </a:r>
            <a:endParaRPr lang="en-US" sz="2400" dirty="0"/>
          </a:p>
          <a:p>
            <a:pPr lvl="0"/>
            <a:r>
              <a:rPr lang="en-US" sz="2400" dirty="0" smtClean="0"/>
              <a:t>There </a:t>
            </a:r>
            <a:r>
              <a:rPr lang="en-US" sz="2400" dirty="0"/>
              <a:t>are </a:t>
            </a:r>
            <a:r>
              <a:rPr lang="en-US" sz="2400" dirty="0" smtClean="0"/>
              <a:t>many </a:t>
            </a:r>
            <a:r>
              <a:rPr lang="en-US" sz="2400" dirty="0"/>
              <a:t>real-world problems that cannot be formulated as a linear </a:t>
            </a:r>
            <a:r>
              <a:rPr lang="en-US" sz="2400" dirty="0" smtClean="0"/>
              <a:t>program.</a:t>
            </a:r>
          </a:p>
          <a:p>
            <a:pPr lvl="0"/>
            <a:r>
              <a:rPr lang="en-US" sz="2400" dirty="0" smtClean="0"/>
              <a:t>For </a:t>
            </a:r>
            <a:r>
              <a:rPr lang="en-US" sz="2400" dirty="0"/>
              <a:t>such nonlinear problems, there are other advanced solution methods that are available, but they are not discussed in this module because they are beyond the scope of this book.</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710936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Formulating a Linear Programming Problem </a:t>
            </a:r>
            <a:br>
              <a:rPr lang="en-US" sz="2400" dirty="0"/>
            </a:br>
            <a:r>
              <a:rPr lang="en-US" sz="2400" dirty="0"/>
              <a:t>(Example A.1)</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production </a:t>
            </a:r>
            <a:r>
              <a:rPr lang="en-US" sz="2400" dirty="0" smtClean="0"/>
              <a:t>manager of </a:t>
            </a:r>
            <a:r>
              <a:rPr lang="en-US" sz="2400" dirty="0"/>
              <a:t>Enrobe Textiles Inc</a:t>
            </a:r>
            <a:r>
              <a:rPr lang="en-US" sz="2400" dirty="0" smtClean="0"/>
              <a:t>. uses </a:t>
            </a:r>
            <a:r>
              <a:rPr lang="en-US" sz="2400" dirty="0"/>
              <a:t>two primary resources: sewing-machine hours and cutting-machine hours. For next month’s production of shirts and pants, Mr. Wei can schedule up to 300 hours of sewing machine time and up to 240 hours of cutting machine time. Production of each polo shirt requires 3.0 hour of sewing time and 1.0 hour of cutting time. Each pair of pants requires 2.0 hour of sewing time and 2.0 hours of cutting time. Based on the analysis of cost and sales figures, Mr. Wei estimates that each polo shirt will yield a profit of $5 and each pair of pants will generate a profit of $7. </a:t>
            </a:r>
            <a:r>
              <a:rPr lang="en-US" sz="2400" dirty="0" err="1"/>
              <a:t>Enrobe’s</a:t>
            </a:r>
            <a:r>
              <a:rPr lang="en-US" sz="2400" dirty="0"/>
              <a:t> objective is maximizing profits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55416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838200"/>
          </a:xfrm>
        </p:spPr>
        <p:txBody>
          <a:bodyPr>
            <a:noAutofit/>
          </a:bodyPr>
          <a:lstStyle/>
          <a:p>
            <a:pPr lvl="0"/>
            <a:r>
              <a:rPr lang="en-US" sz="2400" dirty="0"/>
              <a:t>Example A.1, Solution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752600"/>
            <a:ext cx="8235669"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15652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20614" y="76200"/>
            <a:ext cx="7696200" cy="762000"/>
          </a:xfrm>
        </p:spPr>
        <p:txBody>
          <a:bodyPr>
            <a:noAutofit/>
          </a:bodyPr>
          <a:lstStyle/>
          <a:p>
            <a:pPr lvl="0"/>
            <a:r>
              <a:rPr lang="en-US" sz="2400" dirty="0"/>
              <a:t>Example A.1, Solution </a:t>
            </a:r>
            <a:r>
              <a:rPr lang="en-US" sz="2400" dirty="0" smtClean="0"/>
              <a:t>(Cont’d)</a:t>
            </a:r>
            <a:endParaRPr lang="en-US" sz="2400" dirty="0"/>
          </a:p>
        </p:txBody>
      </p:sp>
      <p:sp>
        <p:nvSpPr>
          <p:cNvPr id="7" name="Content Placeholder 6"/>
          <p:cNvSpPr>
            <a:spLocks noGrp="1"/>
          </p:cNvSpPr>
          <p:nvPr>
            <p:ph idx="1"/>
          </p:nvPr>
        </p:nvSpPr>
        <p:spPr>
          <a:xfrm>
            <a:off x="986897" y="762000"/>
            <a:ext cx="7696200" cy="838200"/>
          </a:xfrm>
        </p:spPr>
        <p:txBody>
          <a:bodyPr>
            <a:noAutofit/>
          </a:bodyPr>
          <a:lstStyle/>
          <a:p>
            <a:pPr lvl="0"/>
            <a:r>
              <a:rPr lang="en-US" sz="2000" dirty="0" smtClean="0"/>
              <a:t>Step </a:t>
            </a:r>
            <a:r>
              <a:rPr lang="en-US" sz="2000" dirty="0"/>
              <a:t>1: Draw a two-dimensional graph by plotting one decision variable on the X-axis, and the other on the Y-axis</a:t>
            </a:r>
          </a:p>
          <a:p>
            <a:pPr marL="0" lvl="0" indent="0">
              <a:buNone/>
            </a:pPr>
            <a:endParaRPr lang="en-US" sz="2400" b="1" dirty="0">
              <a:solidFill>
                <a:srgbClr val="FF0000"/>
              </a:solidFill>
            </a:endParaRPr>
          </a:p>
        </p:txBody>
      </p:sp>
      <p:sp>
        <p:nvSpPr>
          <p:cNvPr id="5" name="Slide Number Placeholder 4"/>
          <p:cNvSpPr>
            <a:spLocks noGrp="1"/>
          </p:cNvSpPr>
          <p:nvPr>
            <p:ph type="sldNum" sz="quarter" idx="12"/>
          </p:nvPr>
        </p:nvSpPr>
        <p:spPr>
          <a:xfrm>
            <a:off x="8839199" y="6553200"/>
            <a:ext cx="294011" cy="304800"/>
          </a:xfrm>
        </p:spPr>
        <p:txBody>
          <a:bodyPr/>
          <a:lstStyle/>
          <a:p>
            <a:fld id="{B6F15528-21DE-4FAA-801E-634DDDAF4B2B}" type="slidenum">
              <a:rPr lang="en-US" smtClean="0"/>
              <a:pPr/>
              <a:t>9</a:t>
            </a:fld>
            <a:endParaRPr lang="en-US" dirty="0"/>
          </a:p>
        </p:txBody>
      </p:sp>
      <p:sp>
        <p:nvSpPr>
          <p:cNvPr id="8" name="Footer Placeholder 3"/>
          <p:cNvSpPr>
            <a:spLocks noGrp="1"/>
          </p:cNvSpPr>
          <p:nvPr>
            <p:ph type="ftr" sz="quarter" idx="11"/>
          </p:nvPr>
        </p:nvSpPr>
        <p:spPr>
          <a:xfrm>
            <a:off x="609600" y="6553200"/>
            <a:ext cx="4495800" cy="304800"/>
          </a:xfrm>
        </p:spPr>
        <p:txBody>
          <a:bodyPr/>
          <a:lstStyle/>
          <a:p>
            <a:r>
              <a:rPr lang="en-US" dirty="0" err="1" smtClean="0"/>
              <a:t>Venkataraman</a:t>
            </a:r>
            <a:r>
              <a:rPr lang="en-US" dirty="0" smtClean="0"/>
              <a:t>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8717" y="1524000"/>
            <a:ext cx="5859994" cy="4954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3050130"/>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7230</TotalTime>
  <Words>2053</Words>
  <Application>Microsoft Office PowerPoint</Application>
  <PresentationFormat>On-screen Show (4:3)</PresentationFormat>
  <Paragraphs>170</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VenkataramanTheme</vt:lpstr>
      <vt:lpstr>PowerPoint Presentation</vt:lpstr>
      <vt:lpstr>Module A: Linear Programming</vt:lpstr>
      <vt:lpstr>Learning Objectives</vt:lpstr>
      <vt:lpstr>Using Linear Programming in the Restaurant Industry </vt:lpstr>
      <vt:lpstr>Linear Programming Applications</vt:lpstr>
      <vt:lpstr>Features of a Linear Programming (LP) Problem</vt:lpstr>
      <vt:lpstr>Formulating a Linear Programming Problem  (Example A.1)</vt:lpstr>
      <vt:lpstr>Example A.1, Solution </vt:lpstr>
      <vt:lpstr>Example A.1, Solution (Cont’d)</vt:lpstr>
      <vt:lpstr>Example A.1, Solution (Cont’d)</vt:lpstr>
      <vt:lpstr>Example A.1, Solution (Cont’d)</vt:lpstr>
      <vt:lpstr>Example A.1, Solution (Cont’d)</vt:lpstr>
      <vt:lpstr>Example A.1, Solution (Cont’d)</vt:lpstr>
      <vt:lpstr>Example A.1, Solution (Cont’d)</vt:lpstr>
      <vt:lpstr>Example A.1, Solution (Cont’d)</vt:lpstr>
      <vt:lpstr>Example A.1, Solution (Cont’d)</vt:lpstr>
      <vt:lpstr>Solving Problems with Minimization Objective Using LP (Example A.2)</vt:lpstr>
      <vt:lpstr>Example A.2, Solution</vt:lpstr>
      <vt:lpstr>Example A.2, Solution (Cont’d)</vt:lpstr>
      <vt:lpstr>Example A.2, Solution (Cont’d)</vt:lpstr>
      <vt:lpstr>Example A.2, Solution (Cont’d)</vt:lpstr>
      <vt:lpstr>Example A.2, Solution (Cont’d)</vt:lpstr>
      <vt:lpstr>Example A.2, Solution (Cont’d)</vt:lpstr>
      <vt:lpstr>The Simplex Method of Linear Programming</vt:lpstr>
      <vt:lpstr>Solving Linear Programming Problems Using Excel</vt:lpstr>
      <vt:lpstr>Solving Linear Programming Problems Using Excel (Cont’d)</vt:lpstr>
      <vt:lpstr>Solving Linear Programming Problems Using Excel (Cont’d)</vt:lpstr>
      <vt:lpstr>Sensitivity Analysis</vt:lpstr>
      <vt:lpstr>Sensitivity Analysis (Cont’d)</vt:lpstr>
      <vt:lpstr>Sensitivity Analysis (Cont’d)</vt:lpstr>
      <vt:lpstr>Additional Linear Programming Models (Example A.3)</vt:lpstr>
      <vt:lpstr>Solution to Example A.3</vt:lpstr>
      <vt:lpstr>Example A.4</vt:lpstr>
      <vt:lpstr>Example A.4 (Cont’d)</vt:lpstr>
      <vt:lpstr>Example A.5</vt:lpstr>
      <vt:lpstr>Example A.5 (Cont’d)</vt:lpstr>
      <vt:lpstr>Example A.5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334</cp:revision>
  <dcterms:created xsi:type="dcterms:W3CDTF">2006-08-16T00:00:00Z</dcterms:created>
  <dcterms:modified xsi:type="dcterms:W3CDTF">2017-01-06T16:22:01Z</dcterms:modified>
</cp:coreProperties>
</file>